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Cooper Hewitt Bold" charset="1" panose="00000000000000000000"/>
      <p:regular r:id="rId30"/>
    </p:embeddedFont>
    <p:embeddedFont>
      <p:font typeface="Cooper Hewitt" charset="1" panose="00000000000000000000"/>
      <p:regular r:id="rId31"/>
    </p:embeddedFont>
    <p:embeddedFont>
      <p:font typeface="DM Sans" charset="1" panose="00000000000000000000"/>
      <p:regular r:id="rId32"/>
    </p:embeddedFont>
    <p:embeddedFont>
      <p:font typeface="DM Sans Bold" charset="1" panose="00000000000000000000"/>
      <p:regular r:id="rId33"/>
    </p:embeddedFont>
    <p:embeddedFont>
      <p:font typeface="Rustic Printed" charset="1" panose="00000000000000000000"/>
      <p:regular r:id="rId34"/>
    </p:embeddedFont>
    <p:embeddedFont>
      <p:font typeface="Open Sans" charset="1" panose="020B0606030504020204"/>
      <p:regular r:id="rId35"/>
    </p:embeddedFont>
    <p:embeddedFont>
      <p:font typeface="Arimo" charset="1" panose="020B0604020202020204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notesMasters/notesMaster1.xml" Type="http://schemas.openxmlformats.org/officeDocument/2006/relationships/notesMaster"/><Relationship Id="rId37" Target="theme/theme2.xml" Type="http://schemas.openxmlformats.org/officeDocument/2006/relationships/theme"/><Relationship Id="rId38" Target="notesSlides/notesSlide1.xml" Type="http://schemas.openxmlformats.org/officeDocument/2006/relationships/notesSlide"/><Relationship Id="rId39" Target="notesSlides/notesSlide2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3.xml" Type="http://schemas.openxmlformats.org/officeDocument/2006/relationships/notesSlide"/><Relationship Id="rId41" Target="notesSlides/notesSlide4.xml" Type="http://schemas.openxmlformats.org/officeDocument/2006/relationships/notesSlide"/><Relationship Id="rId42" Target="notesSlides/notesSlide5.xml" Type="http://schemas.openxmlformats.org/officeDocument/2006/relationships/notesSlide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Criamos uma lista para armazenar o valor da inércia para diferentes valores de K, variando de 1 até 10.</a:t>
            </a:r>
          </a:p>
          <a:p>
            <a:r>
              <a:rPr lang="en-US"/>
              <a:t/>
            </a:r>
          </a:p>
          <a:p>
            <a:r>
              <a:rPr lang="en-US"/>
              <a:t>Para cada valor de K, criamos um modelo K-Means e executamos o comando fit(X). Esse comando faz o algoritmo dividir os dados em K grupos, calculando a distância euclidiana de cada ponto até os centróides e ajustando esses centróides até que eles parem de mudar entre as iterações.</a:t>
            </a:r>
          </a:p>
          <a:p>
            <a:r>
              <a:rPr lang="en-US"/>
              <a:t/>
            </a:r>
          </a:p>
          <a:p>
            <a:r>
              <a:rPr lang="en-US"/>
              <a:t>Depois disso, armazenamos os valores da inércia, que mede o quão próximos os pontos estão do centro do seu cluster.</a:t>
            </a:r>
          </a:p>
          <a:p>
            <a:r>
              <a:rPr lang="en-US"/>
              <a:t/>
            </a:r>
          </a:p>
          <a:p>
            <a:r>
              <a:rPr lang="en-US"/>
              <a:t>E Por fim, plotamos o gráfico para analisar qual foi o melhor valor de K encontrado.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 valor de K foi escolhido automaticamente pelo programa, utilizando um critério de 13% de melhoria na inércia entre os valores de K.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Após definir o valor ideal de K pelo método do cotovelo, aplicamos o algoritmo K-Means utilizando 4 clusters.</a:t>
            </a:r>
          </a:p>
          <a:p>
            <a:r>
              <a:rPr lang="en-US"/>
              <a:t/>
            </a:r>
          </a:p>
          <a:p>
            <a:r>
              <a:rPr lang="en-US"/>
              <a:t>Criamos o modelo especificando o número de grupos e utilizamos o parâmetro n_init=10, que faz o algoritmo rodar 10 vezes com diferentes inicializações para escolher a menor inercia</a:t>
            </a:r>
          </a:p>
          <a:p>
            <a:r>
              <a:rPr lang="en-US"/>
              <a:t/>
            </a:r>
          </a:p>
          <a:p>
            <a:r>
              <a:rPr lang="en-US"/>
              <a:t>Em seguida, executamos o comando fit_predict(X), que treina o modelo e já retorna o cluster ao qual cada cidade pertence.</a:t>
            </a:r>
          </a:p>
          <a:p>
            <a:r>
              <a:rPr lang="en-US"/>
              <a:t/>
            </a:r>
          </a:p>
          <a:p>
            <a:r>
              <a:rPr lang="en-US"/>
              <a:t>e exibimos a distribuição dos clusters onde df_total e o numero do cluster, .value_counts é o numero das cidades dentro de cada cluster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esse é o resultado do print onde tem o numero do cluster e as cidades de cada cluster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jpe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2887" y="-4247682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013229"/>
            <a:ext cx="9904619" cy="2392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12013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INTELIGÊNCIA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620822"/>
            <a:ext cx="8626948" cy="2081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49"/>
              </a:lnSpc>
            </a:pPr>
            <a:r>
              <a:rPr lang="en-US" sz="10463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ARTIFICIAL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19860" y="1111629"/>
            <a:ext cx="847412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24041" y="1111629"/>
            <a:ext cx="847412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528628" y="1111629"/>
            <a:ext cx="1105735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923945" y="1111629"/>
            <a:ext cx="1335355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593247"/>
            <a:ext cx="8626948" cy="377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5"/>
              </a:lnSpc>
            </a:pPr>
            <a:r>
              <a:rPr lang="en-US" sz="2275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Agrupamento de Cidades por Indicadores Socioeconômicos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49979" y="1333143"/>
            <a:ext cx="8042948" cy="8573883"/>
          </a:xfrm>
          <a:custGeom>
            <a:avLst/>
            <a:gdLst/>
            <a:ahLst/>
            <a:cxnLst/>
            <a:rect r="r" b="b" t="t" l="l"/>
            <a:pathLst>
              <a:path h="8573883" w="8042948">
                <a:moveTo>
                  <a:pt x="0" y="0"/>
                </a:moveTo>
                <a:lnTo>
                  <a:pt x="8042948" y="0"/>
                </a:lnTo>
                <a:lnTo>
                  <a:pt x="8042948" y="8573883"/>
                </a:lnTo>
                <a:lnTo>
                  <a:pt x="0" y="8573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351177"/>
            <a:ext cx="15310884" cy="8229600"/>
          </a:xfrm>
          <a:custGeom>
            <a:avLst/>
            <a:gdLst/>
            <a:ahLst/>
            <a:cxnLst/>
            <a:rect r="r" b="b" t="t" l="l"/>
            <a:pathLst>
              <a:path h="8229600" w="15310884">
                <a:moveTo>
                  <a:pt x="0" y="0"/>
                </a:moveTo>
                <a:lnTo>
                  <a:pt x="15310884" y="0"/>
                </a:lnTo>
                <a:lnTo>
                  <a:pt x="15310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63625"/>
            <a:ext cx="6789120" cy="76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4"/>
              </a:lnSpc>
            </a:pPr>
            <a:r>
              <a:rPr lang="en-US" sz="3845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RESULTADO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28675"/>
            <a:ext cx="7778137" cy="87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8"/>
              </a:lnSpc>
            </a:pPr>
            <a:r>
              <a:rPr lang="en-US" sz="4406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APLICAÇÃO DO K-MEANS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848485"/>
            <a:ext cx="16230600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NUM_CLUSTERS = k_ideal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kmean</a:t>
            </a: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s = KMeans(n_clusters=NUM_CLUSTERS, random_state=0, n_init=10)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labels_clusters = kme</a:t>
            </a: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ans.fit_predict(X)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df_total['cluster'] = labels_clusters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df_total_normalizado['cluster'] = labels_clusters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print(f"K-Means aplicado com {NUM_CLUSTERS} clusters!")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print("\nDistribuição das cidades por cluster:")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print(df_total['cluster'].value_counts().sort_index(</a:t>
            </a: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))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04165" y="1706639"/>
            <a:ext cx="10079669" cy="6873721"/>
          </a:xfrm>
          <a:custGeom>
            <a:avLst/>
            <a:gdLst/>
            <a:ahLst/>
            <a:cxnLst/>
            <a:rect r="r" b="b" t="t" l="l"/>
            <a:pathLst>
              <a:path h="6873721" w="10079669">
                <a:moveTo>
                  <a:pt x="0" y="0"/>
                </a:moveTo>
                <a:lnTo>
                  <a:pt x="10079670" y="0"/>
                </a:lnTo>
                <a:lnTo>
                  <a:pt x="10079670" y="6873722"/>
                </a:lnTo>
                <a:lnTo>
                  <a:pt x="0" y="68737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706" t="-22660" r="-15706" b="-2451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81434"/>
            <a:ext cx="6789120" cy="76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4"/>
              </a:lnSpc>
            </a:pPr>
            <a:r>
              <a:rPr lang="en-US" sz="3845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RESULTADO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17680" y="3900969"/>
            <a:ext cx="8652639" cy="5357331"/>
          </a:xfrm>
          <a:custGeom>
            <a:avLst/>
            <a:gdLst/>
            <a:ahLst/>
            <a:cxnLst/>
            <a:rect r="r" b="b" t="t" l="l"/>
            <a:pathLst>
              <a:path h="5357331" w="8652639">
                <a:moveTo>
                  <a:pt x="0" y="0"/>
                </a:moveTo>
                <a:lnTo>
                  <a:pt x="8652640" y="0"/>
                </a:lnTo>
                <a:lnTo>
                  <a:pt x="8652640" y="5357331"/>
                </a:lnTo>
                <a:lnTo>
                  <a:pt x="0" y="535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808" t="-13234" r="-8194" b="-1455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28675"/>
            <a:ext cx="9911201" cy="87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8"/>
              </a:lnSpc>
            </a:pPr>
            <a:r>
              <a:rPr lang="en-US" sz="4406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ANÁLISE ESTATÍSTICA DOS CLUSTERS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772844"/>
            <a:ext cx="1533804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perfil_clusters = df_total.groupby('cluster')[colunas_para_normalizar].mean()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df_total['cluster'].value_counts()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37916"/>
            <a:ext cx="3217953" cy="863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3"/>
              </a:lnSpc>
            </a:pPr>
            <a:r>
              <a:rPr lang="en-US" sz="4288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RESULTADO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19444"/>
            <a:ext cx="9911201" cy="87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8"/>
              </a:lnSpc>
            </a:pPr>
            <a:r>
              <a:rPr lang="en-US" sz="4406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SCATTER PLOT PRINCIPAL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0591" y="2499266"/>
            <a:ext cx="16230600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sns.scatterplot(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data=df_total,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x='pib_per_capita',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y='superior_comple</a:t>
            </a: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to',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hue='cluster'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plt.title('PIB per capita vs Escolaridade')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plt.show()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19444"/>
            <a:ext cx="9911201" cy="87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8"/>
              </a:lnSpc>
            </a:pPr>
            <a:r>
              <a:rPr lang="en-US" sz="4406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SEGUNDO SCATTER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19705"/>
            <a:ext cx="16230600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sns.scatterplot(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data=df_total,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x='porcentagem_desemprego',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y='sem_instrucao_e_fundamental_incomple</a:t>
            </a: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to',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hue='cluster'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plt.title('Desemprego vs Baixa Escolaridade')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plt.show()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55597"/>
            <a:ext cx="9911201" cy="87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8"/>
              </a:lnSpc>
            </a:pPr>
            <a:r>
              <a:rPr lang="en-US" sz="4406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HEATMAP DE CORRELAÇÃO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619817"/>
            <a:ext cx="16230600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correlacoes = df_total[colunas_para_normalizar].corr()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sns.heatmap(correlacoes</a:t>
            </a: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, annot=True)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plt.title('Matriz de Correlação')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plt.show()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82518" y="1028700"/>
            <a:ext cx="11611429" cy="8229600"/>
          </a:xfrm>
          <a:custGeom>
            <a:avLst/>
            <a:gdLst/>
            <a:ahLst/>
            <a:cxnLst/>
            <a:rect r="r" b="b" t="t" l="l"/>
            <a:pathLst>
              <a:path h="8229600" w="11611429">
                <a:moveTo>
                  <a:pt x="0" y="0"/>
                </a:moveTo>
                <a:lnTo>
                  <a:pt x="11611428" y="0"/>
                </a:lnTo>
                <a:lnTo>
                  <a:pt x="1161142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47844"/>
            <a:ext cx="6789120" cy="76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4"/>
              </a:lnSpc>
            </a:pPr>
            <a:r>
              <a:rPr lang="en-US" sz="3845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RESULTADO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16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00981"/>
            <a:ext cx="9911201" cy="87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8"/>
              </a:lnSpc>
            </a:pPr>
            <a:r>
              <a:rPr lang="en-US" sz="4406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PERFIL COMPARATIVO DOS CLUSTERS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619817"/>
            <a:ext cx="16230600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medias = df_total.groupby('cluster')[colunas_para_normalizar].mean()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medias_norm = (medias - medias.min()) / (medias.max() - medias.min())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for cluster in</a:t>
            </a: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medias_norm.index: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ax.</a:t>
            </a: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plot(angles, medias_norm.loc[cluster])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35392" y="1028700"/>
            <a:ext cx="10417215" cy="8229600"/>
          </a:xfrm>
          <a:custGeom>
            <a:avLst/>
            <a:gdLst/>
            <a:ahLst/>
            <a:cxnLst/>
            <a:rect r="r" b="b" t="t" l="l"/>
            <a:pathLst>
              <a:path h="8229600" w="10417215">
                <a:moveTo>
                  <a:pt x="0" y="0"/>
                </a:moveTo>
                <a:lnTo>
                  <a:pt x="10417216" y="0"/>
                </a:lnTo>
                <a:lnTo>
                  <a:pt x="104172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47844"/>
            <a:ext cx="6789120" cy="76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4"/>
              </a:lnSpc>
            </a:pPr>
            <a:r>
              <a:rPr lang="en-US" sz="3845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RESULTADO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2887" y="-4247682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28279" y="5908562"/>
            <a:ext cx="3349738" cy="334973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2500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478016" y="3299727"/>
            <a:ext cx="3349738" cy="334973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2048" r="0" b="-1295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33143" y="3468631"/>
            <a:ext cx="3349738" cy="334973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2500" r="0" b="-1250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818869" y="5908562"/>
            <a:ext cx="3349738" cy="334973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78303" t="0" r="-78303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909562" y="3468631"/>
            <a:ext cx="3349738" cy="334973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-2500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809984" y="5908562"/>
            <a:ext cx="3349738" cy="334973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2500" r="0" b="-1250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818869" y="5114925"/>
            <a:ext cx="3340852" cy="613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0"/>
              </a:lnSpc>
            </a:pPr>
            <a:r>
              <a:rPr lang="en-US" sz="3885" spc="-233">
                <a:solidFill>
                  <a:srgbClr val="000000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LUIS GUSTAVO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909562" y="3468631"/>
            <a:ext cx="3349738" cy="334973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7225" r="0" b="-17774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28700" y="590550"/>
            <a:ext cx="7709470" cy="185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91"/>
              </a:lnSpc>
            </a:pPr>
            <a:r>
              <a:rPr lang="en-US" sz="9350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INTEGRANTES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19860" y="1111629"/>
            <a:ext cx="847412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24041" y="1111629"/>
            <a:ext cx="847412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528628" y="1111629"/>
            <a:ext cx="1105735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923945" y="1111629"/>
            <a:ext cx="1335355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3143" y="2685984"/>
            <a:ext cx="3340852" cy="613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0"/>
              </a:lnSpc>
            </a:pPr>
            <a:r>
              <a:rPr lang="en-US" sz="3885" spc="-233">
                <a:solidFill>
                  <a:srgbClr val="000000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GABRIEL SILVEIRA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28279" y="5114925"/>
            <a:ext cx="3340852" cy="613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0"/>
              </a:lnSpc>
            </a:pPr>
            <a:r>
              <a:rPr lang="en-US" sz="3885" spc="-233">
                <a:solidFill>
                  <a:srgbClr val="000000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HIAKEWVE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78016" y="2685984"/>
            <a:ext cx="3340852" cy="613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0"/>
              </a:lnSpc>
            </a:pPr>
            <a:r>
              <a:rPr lang="en-US" sz="3885" spc="-233">
                <a:solidFill>
                  <a:srgbClr val="000000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JOSE VALTER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24019" y="2685984"/>
            <a:ext cx="3340852" cy="613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0"/>
              </a:lnSpc>
            </a:pPr>
            <a:r>
              <a:rPr lang="en-US" sz="3885" spc="-233">
                <a:solidFill>
                  <a:srgbClr val="000000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MIGUEL MENEZES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2887" y="-4247682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5378" y="2456028"/>
            <a:ext cx="7830972" cy="7830972"/>
          </a:xfrm>
          <a:custGeom>
            <a:avLst/>
            <a:gdLst/>
            <a:ahLst/>
            <a:cxnLst/>
            <a:rect r="r" b="b" t="t" l="l"/>
            <a:pathLst>
              <a:path h="7830972" w="7830972">
                <a:moveTo>
                  <a:pt x="0" y="0"/>
                </a:moveTo>
                <a:lnTo>
                  <a:pt x="7830972" y="0"/>
                </a:lnTo>
                <a:lnTo>
                  <a:pt x="7830972" y="7830972"/>
                </a:lnTo>
                <a:lnTo>
                  <a:pt x="0" y="7830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60332" y="2750938"/>
            <a:ext cx="11598968" cy="2392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12013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DESAFIO EXTRA: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96616" y="4486341"/>
            <a:ext cx="10662684" cy="3747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920"/>
              </a:lnSpc>
            </a:pPr>
            <a:r>
              <a:rPr lang="en-US" sz="9943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MAPA TEMÁTICO DOS CLUSTERS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19860" y="1111629"/>
            <a:ext cx="847412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24041" y="1111629"/>
            <a:ext cx="847412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28628" y="1111629"/>
            <a:ext cx="1105735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923945" y="1111629"/>
            <a:ext cx="1335355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19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00210" y="1028700"/>
            <a:ext cx="8981828" cy="8229600"/>
          </a:xfrm>
          <a:custGeom>
            <a:avLst/>
            <a:gdLst/>
            <a:ahLst/>
            <a:cxnLst/>
            <a:rect r="r" b="b" t="t" l="l"/>
            <a:pathLst>
              <a:path h="8229600" w="8981828">
                <a:moveTo>
                  <a:pt x="0" y="0"/>
                </a:moveTo>
                <a:lnTo>
                  <a:pt x="8981828" y="0"/>
                </a:lnTo>
                <a:lnTo>
                  <a:pt x="898182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00100"/>
            <a:ext cx="3771510" cy="988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2"/>
              </a:lnSpc>
            </a:pPr>
            <a:r>
              <a:rPr lang="en-US" sz="4987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RESULTADO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20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95592" y="1028700"/>
            <a:ext cx="7696815" cy="8229600"/>
          </a:xfrm>
          <a:custGeom>
            <a:avLst/>
            <a:gdLst/>
            <a:ahLst/>
            <a:cxnLst/>
            <a:rect r="r" b="b" t="t" l="l"/>
            <a:pathLst>
              <a:path h="8229600" w="7696815">
                <a:moveTo>
                  <a:pt x="0" y="0"/>
                </a:moveTo>
                <a:lnTo>
                  <a:pt x="7696816" y="0"/>
                </a:lnTo>
                <a:lnTo>
                  <a:pt x="7696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305" t="-8422" r="-10205" b="-954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00100"/>
            <a:ext cx="3771510" cy="988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2"/>
              </a:lnSpc>
            </a:pPr>
            <a:r>
              <a:rPr lang="en-US" sz="4987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RESULTADO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21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1874"/>
            <a:ext cx="8816140" cy="1222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20"/>
              </a:lnSpc>
            </a:pPr>
            <a:r>
              <a:rPr lang="en-US" sz="6086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CONCLUSÃO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19860" y="1111629"/>
            <a:ext cx="847412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24041" y="1111629"/>
            <a:ext cx="847412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28628" y="1111629"/>
            <a:ext cx="1105735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23945" y="1111629"/>
            <a:ext cx="1335355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61200"/>
            <a:ext cx="15727731" cy="528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4638" indent="-362319" lvl="1">
              <a:lnSpc>
                <a:spcPts val="4698"/>
              </a:lnSpc>
              <a:buFont typeface="Arial"/>
              <a:buChar char="•"/>
            </a:pPr>
            <a:r>
              <a:rPr lang="en-US" sz="335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 aplicação do K-Means permitiu segmentar os municípios em 4 perfis socioeconômicos distintos.</a:t>
            </a:r>
          </a:p>
          <a:p>
            <a:pPr algn="l" marL="724638" indent="-362319" lvl="1">
              <a:lnSpc>
                <a:spcPts val="4698"/>
              </a:lnSpc>
              <a:buFont typeface="Arial"/>
              <a:buChar char="•"/>
            </a:pPr>
            <a:r>
              <a:rPr lang="en-US" sz="335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 normalização dos dados foi essencial para garantir equilíbrio entre os indicadores.</a:t>
            </a:r>
          </a:p>
          <a:p>
            <a:pPr algn="l" marL="724638" indent="-362319" lvl="1">
              <a:lnSpc>
                <a:spcPts val="4698"/>
              </a:lnSpc>
              <a:buFont typeface="Arial"/>
              <a:buChar char="•"/>
            </a:pPr>
            <a:r>
              <a:rPr lang="en-US" sz="335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Os clusters evidenciaram diferenças claras em PIB per capita, escolaridade, desemprego e densidade populacional.</a:t>
            </a:r>
          </a:p>
          <a:p>
            <a:pPr algn="l" marL="724638" indent="-362319" lvl="1">
              <a:lnSpc>
                <a:spcPts val="4698"/>
              </a:lnSpc>
              <a:buFont typeface="Arial"/>
              <a:buChar char="•"/>
            </a:pPr>
            <a:r>
              <a:rPr lang="en-US" sz="335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 análise estatística confirmou padrões estruturais entre os grupos.</a:t>
            </a:r>
          </a:p>
          <a:p>
            <a:pPr algn="l" marL="724638" indent="-362319" lvl="1">
              <a:lnSpc>
                <a:spcPts val="4698"/>
              </a:lnSpc>
              <a:buFont typeface="Arial"/>
              <a:buChar char="•"/>
            </a:pPr>
            <a:r>
              <a:rPr lang="en-US" sz="335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 mapa temático revelou concentração regional de desenvolvimento e desigualdades territoriais.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22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67272" y="6477311"/>
            <a:ext cx="2597247" cy="4793577"/>
          </a:xfrm>
          <a:custGeom>
            <a:avLst/>
            <a:gdLst/>
            <a:ahLst/>
            <a:cxnLst/>
            <a:rect r="r" b="b" t="t" l="l"/>
            <a:pathLst>
              <a:path h="4793577" w="2597247">
                <a:moveTo>
                  <a:pt x="0" y="0"/>
                </a:moveTo>
                <a:lnTo>
                  <a:pt x="2597247" y="0"/>
                </a:lnTo>
                <a:lnTo>
                  <a:pt x="2597247" y="4793577"/>
                </a:lnTo>
                <a:lnTo>
                  <a:pt x="0" y="4793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94560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3983" y="4077712"/>
            <a:ext cx="16420035" cy="286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b="true" sz="1440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MUITO OBRIGADO!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354446">
            <a:off x="15843106" y="2606653"/>
            <a:ext cx="1497033" cy="2339114"/>
          </a:xfrm>
          <a:custGeom>
            <a:avLst/>
            <a:gdLst/>
            <a:ahLst/>
            <a:cxnLst/>
            <a:rect r="r" b="b" t="t" l="l"/>
            <a:pathLst>
              <a:path h="2339114" w="1497033">
                <a:moveTo>
                  <a:pt x="0" y="0"/>
                </a:moveTo>
                <a:lnTo>
                  <a:pt x="1497033" y="0"/>
                </a:lnTo>
                <a:lnTo>
                  <a:pt x="1497033" y="2339115"/>
                </a:lnTo>
                <a:lnTo>
                  <a:pt x="0" y="2339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885027">
            <a:off x="5092713" y="2195823"/>
            <a:ext cx="2206219" cy="1740908"/>
          </a:xfrm>
          <a:custGeom>
            <a:avLst/>
            <a:gdLst/>
            <a:ahLst/>
            <a:cxnLst/>
            <a:rect r="r" b="b" t="t" l="l"/>
            <a:pathLst>
              <a:path h="1740908" w="2206219">
                <a:moveTo>
                  <a:pt x="0" y="0"/>
                </a:moveTo>
                <a:lnTo>
                  <a:pt x="2206220" y="0"/>
                </a:lnTo>
                <a:lnTo>
                  <a:pt x="2206220" y="1740908"/>
                </a:lnTo>
                <a:lnTo>
                  <a:pt x="0" y="17409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1839" y="8205407"/>
            <a:ext cx="4202073" cy="2521244"/>
          </a:xfrm>
          <a:custGeom>
            <a:avLst/>
            <a:gdLst/>
            <a:ahLst/>
            <a:cxnLst/>
            <a:rect r="r" b="b" t="t" l="l"/>
            <a:pathLst>
              <a:path h="2521244" w="4202073">
                <a:moveTo>
                  <a:pt x="0" y="0"/>
                </a:moveTo>
                <a:lnTo>
                  <a:pt x="4202074" y="0"/>
                </a:lnTo>
                <a:lnTo>
                  <a:pt x="4202074" y="2521245"/>
                </a:lnTo>
                <a:lnTo>
                  <a:pt x="0" y="25212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839221">
            <a:off x="8145402" y="6732133"/>
            <a:ext cx="1170380" cy="2030628"/>
          </a:xfrm>
          <a:custGeom>
            <a:avLst/>
            <a:gdLst/>
            <a:ahLst/>
            <a:cxnLst/>
            <a:rect r="r" b="b" t="t" l="l"/>
            <a:pathLst>
              <a:path h="2030628" w="1170380">
                <a:moveTo>
                  <a:pt x="0" y="0"/>
                </a:moveTo>
                <a:lnTo>
                  <a:pt x="1170380" y="0"/>
                </a:lnTo>
                <a:lnTo>
                  <a:pt x="1170380" y="2030628"/>
                </a:lnTo>
                <a:lnTo>
                  <a:pt x="0" y="20306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2319860" y="1111629"/>
            <a:ext cx="847412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24041" y="1111629"/>
            <a:ext cx="847412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28628" y="1111629"/>
            <a:ext cx="1105735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923945" y="1111629"/>
            <a:ext cx="1335355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19860" y="1111629"/>
            <a:ext cx="847412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24041" y="1111629"/>
            <a:ext cx="847412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28628" y="1111629"/>
            <a:ext cx="1105735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23945" y="1111629"/>
            <a:ext cx="1335355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03637"/>
            <a:ext cx="8835565" cy="328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9000"/>
              </a:lnSpc>
              <a:buFont typeface="Arial"/>
              <a:buChar char="•"/>
            </a:pPr>
            <a:r>
              <a:rPr lang="en-US" sz="36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K-Means</a:t>
            </a:r>
          </a:p>
          <a:p>
            <a:pPr algn="just" marL="777240" indent="-388620" lvl="1">
              <a:lnSpc>
                <a:spcPts val="9000"/>
              </a:lnSpc>
              <a:buFont typeface="Arial"/>
              <a:buChar char="•"/>
            </a:pPr>
            <a:r>
              <a:rPr lang="en-US" sz="36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Normalização e Tratamento de Dados</a:t>
            </a:r>
          </a:p>
          <a:p>
            <a:pPr algn="just" marL="777240" indent="-388620" lvl="1">
              <a:lnSpc>
                <a:spcPts val="9000"/>
              </a:lnSpc>
              <a:buFont typeface="Arial"/>
              <a:buChar char="•"/>
            </a:pPr>
            <a:r>
              <a:rPr lang="en-US" sz="36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Análise Estatística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253563" y="92202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1814410"/>
            <a:ext cx="8442327" cy="2444436"/>
            <a:chOff x="0" y="0"/>
            <a:chExt cx="11256436" cy="325924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95275"/>
              <a:ext cx="11256436" cy="1514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6000" b="true">
                  <a:solidFill>
                    <a:srgbClr val="343434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TÓPICOS ENVOLVIDOS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591863"/>
              <a:ext cx="11256436" cy="667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6722742"/>
            <a:ext cx="16230600" cy="252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Descrição: Utilizar dados como PIB per capita, taxa de desemprego, escolaridade e densidade populacional para agrupar cidades em perfis socioeconômicos. Além disso, geramos mapas temáticos mostrando cada cluster.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19860" y="1111629"/>
            <a:ext cx="847412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24041" y="1111629"/>
            <a:ext cx="847412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28628" y="1111629"/>
            <a:ext cx="1105735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23945" y="1111629"/>
            <a:ext cx="1335355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70734"/>
            <a:ext cx="11291160" cy="356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Algoritmo de clusterização não supervisionada</a:t>
            </a:r>
          </a:p>
          <a:p>
            <a:pPr algn="just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Agrupa dados com base em similaridade</a:t>
            </a:r>
          </a:p>
          <a:p>
            <a:pPr algn="just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Minimiza a distância intra-cluster</a:t>
            </a:r>
          </a:p>
          <a:p>
            <a:pPr algn="just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Utiliza geralmente a distância Euclidiana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253563" y="92202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03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1028700"/>
            <a:ext cx="8442327" cy="2444436"/>
            <a:chOff x="0" y="0"/>
            <a:chExt cx="11256436" cy="325924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95275"/>
              <a:ext cx="11256436" cy="1514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6000" b="true">
                  <a:solidFill>
                    <a:srgbClr val="343434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O QUE É O K-MEANS?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591863"/>
              <a:ext cx="11256436" cy="667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5976974"/>
            <a:ext cx="12247308" cy="328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3744" indent="-401872" lvl="1">
              <a:lnSpc>
                <a:spcPts val="5211"/>
              </a:lnSpc>
              <a:buAutoNum type="arabicPeriod" startAt="1"/>
            </a:pPr>
            <a:r>
              <a:rPr lang="en-US" sz="372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Define-se o número de clusters (K)</a:t>
            </a:r>
          </a:p>
          <a:p>
            <a:pPr algn="just" marL="803744" indent="-401872" lvl="1">
              <a:lnSpc>
                <a:spcPts val="5211"/>
              </a:lnSpc>
              <a:buAutoNum type="arabicPeriod" startAt="1"/>
            </a:pPr>
            <a:r>
              <a:rPr lang="en-US" sz="372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Inicializam-se os centróides</a:t>
            </a:r>
          </a:p>
          <a:p>
            <a:pPr algn="just" marL="803744" indent="-401872" lvl="1">
              <a:lnSpc>
                <a:spcPts val="5211"/>
              </a:lnSpc>
              <a:buAutoNum type="arabicPeriod" startAt="1"/>
            </a:pPr>
            <a:r>
              <a:rPr lang="en-US" sz="372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Cada ponto é atribuído ao centróide mais próximo</a:t>
            </a:r>
          </a:p>
          <a:p>
            <a:pPr algn="just" marL="803744" indent="-401872" lvl="1">
              <a:lnSpc>
                <a:spcPts val="5211"/>
              </a:lnSpc>
              <a:buAutoNum type="arabicPeriod" startAt="1"/>
            </a:pPr>
            <a:r>
              <a:rPr lang="en-US" sz="372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 centróides são recalculados</a:t>
            </a:r>
          </a:p>
          <a:p>
            <a:pPr algn="just" marL="803744" indent="-401872" lvl="1">
              <a:lnSpc>
                <a:spcPts val="5211"/>
              </a:lnSpc>
              <a:buAutoNum type="arabicPeriod" startAt="1"/>
            </a:pPr>
            <a:r>
              <a:rPr lang="en-US" sz="372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 processo se repete até convergência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19444"/>
            <a:ext cx="7778137" cy="87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8"/>
              </a:lnSpc>
            </a:pPr>
            <a:r>
              <a:rPr lang="en-US" sz="4406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CONSTRUÇÃO DA BASE FINAL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962785"/>
            <a:ext cx="12482689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df_total</a:t>
            </a: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= pd.merge(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df_pib_per_capita_ocupacao_escolaridade[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    ['id','nome_cidade','pib_per_capita',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     'porcentagem_desemprego',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     'sem_instrucao_e_fundamental_incompleto',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     'fundamental_completo_e_medio_incompleto',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     'medio_completo_e_superior_incompleto',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     'superior_completo']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],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df_densidade_populacional[['id','densidade_populacional']],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on='id'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14829" y="1243418"/>
            <a:ext cx="7458341" cy="7800164"/>
          </a:xfrm>
          <a:custGeom>
            <a:avLst/>
            <a:gdLst/>
            <a:ahLst/>
            <a:cxnLst/>
            <a:rect r="r" b="b" t="t" l="l"/>
            <a:pathLst>
              <a:path h="7800164" w="7458341">
                <a:moveTo>
                  <a:pt x="0" y="0"/>
                </a:moveTo>
                <a:lnTo>
                  <a:pt x="7458342" y="0"/>
                </a:lnTo>
                <a:lnTo>
                  <a:pt x="7458342" y="7800164"/>
                </a:lnTo>
                <a:lnTo>
                  <a:pt x="0" y="7800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841" r="0" b="-884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86625"/>
            <a:ext cx="7778137" cy="87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8"/>
              </a:lnSpc>
            </a:pPr>
            <a:r>
              <a:rPr lang="en-US" sz="4406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RESULTADO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28675"/>
            <a:ext cx="7778137" cy="87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8"/>
              </a:lnSpc>
            </a:pPr>
            <a:r>
              <a:rPr lang="en-US" sz="4406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NORMALIZAÇÃO DE DADOS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319780"/>
            <a:ext cx="10531162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from sklearn.preprocessing import StandardScaler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scaler = StandardScaler()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dados_normalizados = scaler.fit_transform(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df_total[colunas_para_normalizar]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30842" y="1028700"/>
            <a:ext cx="7241443" cy="8229600"/>
          </a:xfrm>
          <a:custGeom>
            <a:avLst/>
            <a:gdLst/>
            <a:ahLst/>
            <a:cxnLst/>
            <a:rect r="r" b="b" t="t" l="l"/>
            <a:pathLst>
              <a:path h="8229600" w="7241443">
                <a:moveTo>
                  <a:pt x="0" y="0"/>
                </a:moveTo>
                <a:lnTo>
                  <a:pt x="7241444" y="0"/>
                </a:lnTo>
                <a:lnTo>
                  <a:pt x="72414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565" t="-8706" r="-8356" b="-870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28675"/>
            <a:ext cx="7778137" cy="87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8"/>
              </a:lnSpc>
            </a:pPr>
            <a:r>
              <a:rPr lang="en-US" sz="4406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RESULTADO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28675"/>
            <a:ext cx="7778137" cy="87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8"/>
              </a:lnSpc>
            </a:pPr>
            <a:r>
              <a:rPr lang="en-US" sz="4406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MÉTODO DO COTOVELO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19630"/>
            <a:ext cx="11151415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inertias = []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for k in range(1, 11):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kmean</a:t>
            </a: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s = KMeans(n_clusters=k, random_state=0)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kme</a:t>
            </a: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ans.fit(X)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    inertias.append(kmeans.inertia_)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plt.plot(range(1, 11), inertias)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plt.xlabel("K")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plt.ylabel("Inércia")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plt.show(</a:t>
            </a:r>
            <a:r>
              <a:rPr lang="en-US" sz="3399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DAHB_AGoTJk</dc:identifier>
  <dcterms:modified xsi:type="dcterms:W3CDTF">2011-08-01T06:04:30Z</dcterms:modified>
  <cp:revision>1</cp:revision>
  <dc:title>Cópia de IA - Reconhecimento de Face e Notificação para uma Aplicação Mobile</dc:title>
</cp:coreProperties>
</file>